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  <p:sldMasterId id="2147483746" r:id="rId5"/>
  </p:sldMasterIdLst>
  <p:notesMasterIdLst>
    <p:notesMasterId r:id="rId30"/>
  </p:notesMasterIdLst>
  <p:handoutMasterIdLst>
    <p:handoutMasterId r:id="rId31"/>
  </p:handoutMasterIdLst>
  <p:sldIdLst>
    <p:sldId id="365" r:id="rId6"/>
    <p:sldId id="352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87" r:id="rId15"/>
    <p:sldId id="373" r:id="rId16"/>
    <p:sldId id="388" r:id="rId17"/>
    <p:sldId id="376" r:id="rId18"/>
    <p:sldId id="375" r:id="rId19"/>
    <p:sldId id="374" r:id="rId20"/>
    <p:sldId id="377" r:id="rId21"/>
    <p:sldId id="379" r:id="rId22"/>
    <p:sldId id="384" r:id="rId23"/>
    <p:sldId id="385" r:id="rId24"/>
    <p:sldId id="380" r:id="rId25"/>
    <p:sldId id="381" r:id="rId26"/>
    <p:sldId id="383" r:id="rId27"/>
    <p:sldId id="382" r:id="rId28"/>
    <p:sldId id="390" r:id="rId2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51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2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28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6ECA55-825B-40C4-AA80-03964DC4EE0C}" type="datetime1">
              <a:rPr lang="fr-FR" noProof="0" smtClean="0"/>
              <a:t>13/01/2023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56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79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8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5854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533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00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417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09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contenu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9684AAA8-0D0C-4EA6-B988-93C66E564480}" type="datetime1">
              <a:rPr lang="fr-FR" noProof="0" smtClean="0">
                <a:latin typeface="+mn-lt"/>
              </a:rPr>
              <a:t>13/01/2023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B485DDCC-006A-4282-ADA7-B1861183B282}" type="datetime1">
              <a:rPr lang="fr-FR" noProof="0" smtClean="0">
                <a:latin typeface="+mn-lt"/>
              </a:rPr>
              <a:t>13/01/2023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e libre 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7" name="Forme libre 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8" name="Forme libre 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F54A9421-C107-4527-B665-45FC8092D185}" type="datetime1">
              <a:rPr lang="fr-FR" noProof="0" smtClean="0">
                <a:latin typeface="+mn-lt"/>
              </a:rPr>
              <a:t>13/01/2023</a:t>
            </a:fld>
            <a:endParaRPr lang="fr-FR" noProof="0" dirty="0">
              <a:latin typeface="+mn-lt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97AC0EA-D40B-4A41-9C14-09F23DDCC261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14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00ABE1-26C0-411F-98D0-1EBF06FEBCDA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489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A49AB3B-0062-412B-9F6D-51EBEC24AA08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08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45CED0-2CA1-4A6A-82D8-E67EBA6F380B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1554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3F87FD8-2D00-4D46-B12D-F8EC0C094E55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1245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2B89B37-D2FC-4CC1-9C7B-EE5C56D0AB4C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598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e automatiqu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texte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5" name="Espace réservé du texte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space réservé du texte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Espace réservé du texte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space réservé du texte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5" name="Espace réservé du texte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Espace réservé du texte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texte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4DE4730D-FA35-4567-A692-BCDFFB0D2B06}" type="datetime1">
              <a:rPr lang="fr-FR" noProof="0" smtClean="0">
                <a:latin typeface="+mn-lt"/>
              </a:rPr>
              <a:t>13/01/2023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773C6F-1CE5-41DC-A6F0-C51CEE2191A6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0619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8D6763CA-CE69-4BEF-B0AB-A91304DFE9AD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2196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9C5AED-3EC9-46E7-B659-C7871220A128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9280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6D3F81D-3BB8-4C80-9D3C-F9B59D824AFD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0895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1185D38-5002-49F2-8D49-8BC101CCDA85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267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q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graphique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 graphique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A13E1E88-B48B-425E-ACF9-FB732AA073F7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4967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 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9" name="Forme libre 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4" name="Espace réservé d’imag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FAF99E90-AFF6-4152-8AF7-BB145293F901}" type="datetime1">
              <a:rPr lang="fr-FR" noProof="0" smtClean="0">
                <a:latin typeface="+mn-lt"/>
              </a:rPr>
              <a:t>13/01/2023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e libre 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 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graphique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 graphique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5D217623-59A1-4C73-95D4-5CBC68F7A451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9" name="Espace réservé du tableau 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fr-FR" noProof="0"/>
              <a:t>Cliquez sur l'icône pour ajouter un tableau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808B0167-F4C7-45AA-8936-5C8ACA3D3473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10" name="Zone de texte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-118985"/>
            <a:ext cx="15893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20000" b="1" noProof="0" dirty="0">
                <a:solidFill>
                  <a:schemeClr val="bg1"/>
                </a:solidFill>
              </a:rPr>
              <a:t>« 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e automatiqu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" name="Forme libre 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8" name="Espace réservé d’imag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Espace réservé d’imag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72" name="Espace réservé du texte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3" name="Espace réservé du texte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4" name="Espace réservé du texte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5" name="Espace réservé du texte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6" name="Espace réservé du texte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7" name="Espace réservé du texte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8" name="Espace réservé du texte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9" name="Espace réservé du texte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e automatiqu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" name="Forme libre 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6" name="Espace réservé d’imag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9" name="Espace réservé d’imag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A970C019-1AEA-4CD5-A183-9C7EF4F11A8B}" type="datetime1">
              <a:rPr lang="fr-FR" noProof="0" smtClean="0">
                <a:latin typeface="+mn-lt"/>
              </a:rPr>
              <a:t>13/01/2023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96" name="Espace réservé du texte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7" name="Espace réservé du texte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2" name="Espace réservé du texte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3" name="Espace réservé du texte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106" name="Espace réservé du texte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7" name="Espace réservé du texte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108" name="Espace réservé du texte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9" name="Espace réservé du texte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9" name="Rectangle 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E3A88E22-B231-4560-98B4-FB6D753BF443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073B67B1-63EE-4A13-ACA2-94EC5CB483AE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31" name="Espace réservé du pied de page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FD352064-6C72-4E55-AE05-A588324417AC}" type="datetime1">
              <a:rPr lang="fr-FR" noProof="0" smtClean="0">
                <a:latin typeface="+mn-lt"/>
              </a:rPr>
              <a:t>13/01/2023</a:t>
            </a:fld>
            <a:endParaRPr lang="fr-FR" noProof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Nội dung</a:t>
            </a:r>
            <a:endParaRPr lang="fr-FR" b="0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/>
              <a:t>‹N°›</a:t>
            </a:fld>
            <a:endParaRPr lang="fr-FR" noProof="0"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3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Relationship Id="rId9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5F37BC-A1FC-53B4-2299-EEC054B03BCC}"/>
              </a:ext>
            </a:extLst>
          </p:cNvPr>
          <p:cNvSpPr/>
          <p:nvPr/>
        </p:nvSpPr>
        <p:spPr>
          <a:xfrm>
            <a:off x="2406268" y="174758"/>
            <a:ext cx="7500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 VIỆN CÔNG NGHỆ BƯU CHÍNH VIỄN THÔNG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D026AE-5DC1-D336-EDF7-BA194F584ABF}"/>
              </a:ext>
            </a:extLst>
          </p:cNvPr>
          <p:cNvSpPr/>
          <p:nvPr/>
        </p:nvSpPr>
        <p:spPr>
          <a:xfrm>
            <a:off x="3439062" y="584912"/>
            <a:ext cx="536467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96BA99-AC6E-DA4F-195F-7663FEB21B3D}"/>
              </a:ext>
            </a:extLst>
          </p:cNvPr>
          <p:cNvSpPr/>
          <p:nvPr/>
        </p:nvSpPr>
        <p:spPr>
          <a:xfrm>
            <a:off x="3476744" y="1237929"/>
            <a:ext cx="535981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ĐỒ ÁN TỐT NGHIỆP</a:t>
            </a:r>
            <a:endParaRPr lang="en-US" sz="4000" b="1" cap="none" spc="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1E27454-6AC2-3494-54D9-E25BC67521ED}"/>
              </a:ext>
            </a:extLst>
          </p:cNvPr>
          <p:cNvSpPr txBox="1"/>
          <p:nvPr/>
        </p:nvSpPr>
        <p:spPr>
          <a:xfrm>
            <a:off x="293716" y="2239676"/>
            <a:ext cx="1160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XÂY DỰNG ỨNG DỤNG ANDROID ÔN THI TUYỂN SINH 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LỚP 10 HÀ NỘI MÔN TIẾNG ANH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au 18">
            <a:extLst>
              <a:ext uri="{FF2B5EF4-FFF2-40B4-BE49-F238E27FC236}">
                <a16:creationId xmlns:a16="http://schemas.microsoft.com/office/drawing/2014/main" id="{DC25C162-68B1-EDA6-22AE-4F9278F9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70076"/>
              </p:ext>
            </p:extLst>
          </p:nvPr>
        </p:nvGraphicFramePr>
        <p:xfrm>
          <a:off x="2358285" y="4424921"/>
          <a:ext cx="75967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8366">
                  <a:extLst>
                    <a:ext uri="{9D8B030D-6E8A-4147-A177-3AD203B41FA5}">
                      <a16:colId xmlns:a16="http://schemas.microsoft.com/office/drawing/2014/main" val="1775154160"/>
                    </a:ext>
                  </a:extLst>
                </a:gridCol>
                <a:gridCol w="3798366">
                  <a:extLst>
                    <a:ext uri="{9D8B030D-6E8A-4147-A177-3AD203B41FA5}">
                      <a16:colId xmlns:a16="http://schemas.microsoft.com/office/drawing/2014/main" val="562077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Giảng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hướng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dẫn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Th.S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Nguyễn Thị Thanh Thủy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99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 Đỗ Minh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975772"/>
                  </a:ext>
                </a:extLst>
              </a:tr>
            </a:tbl>
          </a:graphicData>
        </a:graphic>
      </p:graphicFrame>
      <p:sp>
        <p:nvSpPr>
          <p:cNvPr id="19" name="TextBox 12">
            <a:extLst>
              <a:ext uri="{FF2B5EF4-FFF2-40B4-BE49-F238E27FC236}">
                <a16:creationId xmlns:a16="http://schemas.microsoft.com/office/drawing/2014/main" id="{D80B1373-0765-7361-25DF-66C836AE45BD}"/>
              </a:ext>
            </a:extLst>
          </p:cNvPr>
          <p:cNvSpPr txBox="1"/>
          <p:nvPr/>
        </p:nvSpPr>
        <p:spPr>
          <a:xfrm>
            <a:off x="2875290" y="5986680"/>
            <a:ext cx="656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- 2023</a:t>
            </a:r>
            <a:endParaRPr lang="vi-VN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59A169-D45F-5D69-738B-6E6605084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6" y="285903"/>
            <a:ext cx="598017" cy="5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242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208AF864-7687-9D9A-404C-915FA148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1C990D-6567-2DC6-448A-88DA8C8D2E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941226" cy="311176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10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046A6B-67BE-8DFB-B553-431DFF66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38" y="1601574"/>
            <a:ext cx="7201524" cy="5944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B2C477D-8186-3E4A-8D6C-8D0C1B0F7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086" y="2195986"/>
            <a:ext cx="7232007" cy="403132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10523B-0D13-F97E-52D9-5DB9AFE0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491" y="229404"/>
            <a:ext cx="5898391" cy="614225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D9137AB-0358-56A9-A226-5A8D3FA6A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988" y="1596898"/>
            <a:ext cx="6892199" cy="463041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ECBB543-71BB-25FE-9D34-1E0B1C83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779" y="1525948"/>
            <a:ext cx="6532615" cy="477025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D5C4DA6-BE55-276A-C2C8-77905317477D}"/>
              </a:ext>
            </a:extLst>
          </p:cNvPr>
          <p:cNvSpPr txBox="1"/>
          <p:nvPr/>
        </p:nvSpPr>
        <p:spPr>
          <a:xfrm>
            <a:off x="4936244" y="6367148"/>
            <a:ext cx="327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UC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860100-8154-370E-635F-0A8AF56D7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593" y="1525948"/>
            <a:ext cx="5622985" cy="47702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05D8D5-129F-3BAF-F8B6-744089943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948" y="2306485"/>
            <a:ext cx="9396274" cy="381033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BFDD4B0-D6C3-4B8B-C5B6-FC17F483B844}"/>
              </a:ext>
            </a:extLst>
          </p:cNvPr>
          <p:cNvSpPr txBox="1"/>
          <p:nvPr/>
        </p:nvSpPr>
        <p:spPr>
          <a:xfrm>
            <a:off x="4585291" y="6367148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UC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nhở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12276D6-6D57-B6EF-2C72-D48ED1FB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076857" cy="6108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F946F4-F80E-E1A7-4669-560A3A43E2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808612" cy="292316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11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9937D6-9F75-7DE4-A19A-B99260094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6" y="0"/>
            <a:ext cx="1199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937BFC2-FE61-096A-FEF7-9745F88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190137" cy="6108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33E8D1-DFB3-9718-989C-F8EE9D436F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64023" y="6332220"/>
            <a:ext cx="773274" cy="236531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12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B7D4FC-5646-B916-9B10-3C842910D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8662"/>
            <a:ext cx="12192000" cy="526067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A3AAA56-3AB5-87EE-2F5D-90EE8426C9B2}"/>
              </a:ext>
            </a:extLst>
          </p:cNvPr>
          <p:cNvSpPr txBox="1"/>
          <p:nvPr/>
        </p:nvSpPr>
        <p:spPr>
          <a:xfrm>
            <a:off x="3938954" y="6199419"/>
            <a:ext cx="431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UC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046ACA2-44B0-C263-B2AD-D18C3F402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7" y="212806"/>
            <a:ext cx="8944708" cy="58501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7163D30-6D4B-48A5-FC72-1CC929C33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7" y="257631"/>
            <a:ext cx="8656856" cy="580170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0AA49ED-E150-45B8-CA2B-49064D778819}"/>
              </a:ext>
            </a:extLst>
          </p:cNvPr>
          <p:cNvSpPr txBox="1"/>
          <p:nvPr/>
        </p:nvSpPr>
        <p:spPr>
          <a:xfrm>
            <a:off x="3516923" y="6195779"/>
            <a:ext cx="515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UC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nhở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42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graphique 1">
            <a:extLst>
              <a:ext uri="{FF2B5EF4-FFF2-40B4-BE49-F238E27FC236}">
                <a16:creationId xmlns:a16="http://schemas.microsoft.com/office/drawing/2014/main" id="{84C8BD11-2F0C-98D4-4660-2C2E7F87957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937BFC2-FE61-096A-FEF7-9745F88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982617" cy="6108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D139B96-7A15-530E-00AE-2D43609C23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64023" y="6335394"/>
            <a:ext cx="893960" cy="229915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13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86C1B8B-D3DA-A8E9-BB22-44B806074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graphique 1">
            <a:extLst>
              <a:ext uri="{FF2B5EF4-FFF2-40B4-BE49-F238E27FC236}">
                <a16:creationId xmlns:a16="http://schemas.microsoft.com/office/drawing/2014/main" id="{84C8BD11-2F0C-98D4-4660-2C2E7F87957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937BFC2-FE61-096A-FEF7-9745F88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982617" cy="61086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79ED55-BD3D-B51D-4AC0-D1EC15312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631118"/>
            <a:ext cx="11239500" cy="4701102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E36285C-D4ED-9E45-C51D-37CD257835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64023" y="6332220"/>
            <a:ext cx="777228" cy="307990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14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D2EA8E-2730-D7C1-CFB3-8A39330517C7}"/>
              </a:ext>
            </a:extLst>
          </p:cNvPr>
          <p:cNvSpPr txBox="1"/>
          <p:nvPr/>
        </p:nvSpPr>
        <p:spPr>
          <a:xfrm>
            <a:off x="5050971" y="6357800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domain.model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1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937BFC2-FE61-096A-FEF7-9745F88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190137" cy="61086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BF957A-9E26-73F6-5D9F-D21E4BCD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1" y="2259228"/>
            <a:ext cx="11514818" cy="23395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5BF34DA-7655-F854-ADA1-7B049DACA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7"/>
          <a:stretch/>
        </p:blipFill>
        <p:spPr>
          <a:xfrm>
            <a:off x="515120" y="1489926"/>
            <a:ext cx="5580880" cy="47342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4C1D1BB-B6CF-A8D8-1777-CA99CCC4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530" y="1520984"/>
            <a:ext cx="5580879" cy="70718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FAD4D1A-CC7C-0680-5CCB-14B18EC970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8"/>
          <a:stretch/>
        </p:blipFill>
        <p:spPr>
          <a:xfrm>
            <a:off x="6264544" y="2217663"/>
            <a:ext cx="5588865" cy="382277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33E8D1-DFB3-9718-989C-F8EE9D436F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64023" y="6332220"/>
            <a:ext cx="773274" cy="236531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15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D62E12B-A7BB-EAF9-A9C1-72C85AB5BB9A}"/>
              </a:ext>
            </a:extLst>
          </p:cNvPr>
          <p:cNvSpPr txBox="1"/>
          <p:nvPr/>
        </p:nvSpPr>
        <p:spPr>
          <a:xfrm>
            <a:off x="3950677" y="4629829"/>
            <a:ext cx="429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cặp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key-value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C00D69-81E2-AFB5-75C8-39555578E2D5}"/>
              </a:ext>
            </a:extLst>
          </p:cNvPr>
          <p:cNvSpPr txBox="1"/>
          <p:nvPr/>
        </p:nvSpPr>
        <p:spPr>
          <a:xfrm>
            <a:off x="4865077" y="6283607"/>
            <a:ext cx="246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38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>
              <a:lnSpc>
                <a:spcPct val="110000"/>
              </a:lnSpc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CÀI ĐẶT &amp; 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THỬ NGHIỆM 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ỨNG DỤNG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875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FB963FEA-846A-8994-4D26-A44AAA78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660432" cy="70035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A8E371-444C-FA55-C022-3202B589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20" y="1667316"/>
            <a:ext cx="8656560" cy="447951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0AAB60-3F39-AFE7-40FA-0B668B6DC9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796170" cy="273853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17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</p:spTree>
    <p:extLst>
      <p:ext uri="{BB962C8B-B14F-4D97-AF65-F5344CB8AC3E}">
        <p14:creationId xmlns:p14="http://schemas.microsoft.com/office/powerpoint/2010/main" val="1380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FB963FEA-846A-8994-4D26-A44AAA78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43980"/>
            <a:ext cx="7660432" cy="70035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64DBCD-2FA1-5B60-2EA8-8DD21C7E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1579418"/>
            <a:ext cx="2099483" cy="46655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E685C2-4374-1512-620B-CA7B7A9AB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58" y="1579418"/>
            <a:ext cx="2099483" cy="46655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97FA53-F377-3E5C-A975-5F9FF51FA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27" y="1579418"/>
            <a:ext cx="2099483" cy="46655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1C8E2D-D754-B7E5-0C5A-7CBED5243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58" y="1579418"/>
            <a:ext cx="2099483" cy="46655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B58A13B-A9FA-F618-82D4-677078FE2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1610591"/>
            <a:ext cx="2099483" cy="466551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49CDE07-0644-9942-F362-7BCF410D9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58" y="1579418"/>
            <a:ext cx="2099483" cy="46655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BB31C4A-74FA-BF57-2185-78D536A20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26" y="1579418"/>
            <a:ext cx="2099483" cy="466551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7B32DEE-3FC4-5301-EC5B-C54CEA8B37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61" y="1579418"/>
            <a:ext cx="2099483" cy="466551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B299B06-1518-662E-5761-D16F2D2438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03" y="1579418"/>
            <a:ext cx="2099483" cy="466551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E66C78E-0B0E-B3CB-AAE6-1B5928D684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58" y="1577686"/>
            <a:ext cx="2099483" cy="4665518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76FDE6A-645F-45E3-038A-9A224D7D7D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25" y="1577686"/>
            <a:ext cx="2098548" cy="466344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37F703-06F5-1D29-2A53-D73E6AC0076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49" y="6332220"/>
            <a:ext cx="726621" cy="292515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18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</p:spTree>
    <p:extLst>
      <p:ext uri="{BB962C8B-B14F-4D97-AF65-F5344CB8AC3E}">
        <p14:creationId xmlns:p14="http://schemas.microsoft.com/office/powerpoint/2010/main" val="42413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FB963FEA-846A-8994-4D26-A44AAA78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743980"/>
            <a:ext cx="7660432" cy="70035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AE22C6-B4C8-330D-2E88-9773AC328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1556557"/>
            <a:ext cx="2098549" cy="46634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29810E-0534-7CCA-0B6D-6D97D8ABF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26" y="1556557"/>
            <a:ext cx="2098548" cy="46634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FF81C2E-C264-5DA8-35AD-DC50EF2D8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62" y="1556557"/>
            <a:ext cx="2098548" cy="466344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839E7BF-5713-1313-7BDE-556583787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1556557"/>
            <a:ext cx="2098548" cy="466344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740DEBA-0DFB-ED22-A010-A6D3D54A2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25" y="1556557"/>
            <a:ext cx="2098548" cy="466344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34600E7-DD05-1461-B205-480573FE3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61" y="1556557"/>
            <a:ext cx="2098548" cy="466344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4C2B580-84B7-7517-6A67-C7E6C2942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26" y="1556557"/>
            <a:ext cx="2098548" cy="466344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68F68F8-2386-427C-D021-3567921EDD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28" y="1556557"/>
            <a:ext cx="2098548" cy="46634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5B03D9-2E55-AA1B-9565-F7A9E030BF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773274" cy="283184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19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</p:spTree>
    <p:extLst>
      <p:ext uri="{BB962C8B-B14F-4D97-AF65-F5344CB8AC3E}">
        <p14:creationId xmlns:p14="http://schemas.microsoft.com/office/powerpoint/2010/main" val="325877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rtlCol="0"/>
          <a:lstStyle/>
          <a:p>
            <a:pPr rtl="0"/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dung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369332"/>
          </a:xfrm>
        </p:spPr>
        <p:txBody>
          <a:bodyPr rtlCol="0"/>
          <a:lstStyle/>
          <a:p>
            <a:pPr rtl="0">
              <a:lnSpc>
                <a:spcPct val="110000"/>
              </a:lnSpc>
            </a:pP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608496"/>
          </a:xfrm>
        </p:spPr>
        <p:txBody>
          <a:bodyPr rtlCol="0"/>
          <a:lstStyle/>
          <a:p>
            <a:pPr rtl="0">
              <a:lnSpc>
                <a:spcPct val="110000"/>
              </a:lnSpc>
            </a:pP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369332"/>
          </a:xfrm>
        </p:spPr>
        <p:txBody>
          <a:bodyPr rtlCol="0"/>
          <a:lstStyle/>
          <a:p>
            <a:pPr rtl="0">
              <a:lnSpc>
                <a:spcPct val="110000"/>
              </a:lnSpc>
            </a:pP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b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369332"/>
          </a:xfrm>
        </p:spPr>
        <p:txBody>
          <a:bodyPr rtlCol="0"/>
          <a:lstStyle/>
          <a:p>
            <a:pPr rtl="0">
              <a:lnSpc>
                <a:spcPct val="110000"/>
              </a:lnSpc>
            </a:pP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fr-FR" sz="2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fr-FR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5252C-D744-9AC8-E66C-5627463CD9C4}"/>
              </a:ext>
            </a:extLst>
          </p:cNvPr>
          <p:cNvSpPr/>
          <p:nvPr/>
        </p:nvSpPr>
        <p:spPr>
          <a:xfrm>
            <a:off x="6217920" y="3962400"/>
            <a:ext cx="2692400" cy="9297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3E7096-8A9C-0AF9-840A-7BB63BE18A4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49" y="6332220"/>
            <a:ext cx="661307" cy="236531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2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/ 24</a:t>
            </a:r>
            <a:endParaRPr lang="fr-FR" sz="1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6448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0F12512F-2517-C44F-F039-EC79568C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FF94FA3-4292-83DF-B5D2-D8E6110AE1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Android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Chiếm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ndroid Jetpack Dev Resources - Android Developers">
            <a:extLst>
              <a:ext uri="{FF2B5EF4-FFF2-40B4-BE49-F238E27FC236}">
                <a16:creationId xmlns:a16="http://schemas.microsoft.com/office/drawing/2014/main" id="{39400BFC-A96A-CBD7-F91F-3D41EF8A0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410955"/>
            <a:ext cx="5366794" cy="26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hievement - Free marketing icons">
            <a:extLst>
              <a:ext uri="{FF2B5EF4-FFF2-40B4-BE49-F238E27FC236}">
                <a16:creationId xmlns:a16="http://schemas.microsoft.com/office/drawing/2014/main" id="{2649AB3B-CD4D-5BFB-FFC5-919FF2A1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35" y="3403718"/>
            <a:ext cx="3043327" cy="304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265E32B-E204-0329-CD0F-D33CD21D44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1"/>
            <a:ext cx="728888" cy="227199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21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</p:spTree>
    <p:extLst>
      <p:ext uri="{BB962C8B-B14F-4D97-AF65-F5344CB8AC3E}">
        <p14:creationId xmlns:p14="http://schemas.microsoft.com/office/powerpoint/2010/main" val="188068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A543795-3C80-4922-96AD-3A1C887A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38B2FC-540D-6E07-DC50-D3E4C8A463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39823"/>
            <a:ext cx="4572001" cy="2795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front-end &amp; back-end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no-SQL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(MongoDB,…)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ý,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</p:txBody>
      </p:sp>
      <p:pic>
        <p:nvPicPr>
          <p:cNvPr id="2052" name="Picture 4" descr="Striving for Continuous Improvement - MEETing Needs, LLC">
            <a:extLst>
              <a:ext uri="{FF2B5EF4-FFF2-40B4-BE49-F238E27FC236}">
                <a16:creationId xmlns:a16="http://schemas.microsoft.com/office/drawing/2014/main" id="{3FFB7BC8-E7B1-1C3B-0A78-CEE17741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2" y="633768"/>
            <a:ext cx="3003671" cy="300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provement - Free business and finance icons">
            <a:extLst>
              <a:ext uri="{FF2B5EF4-FFF2-40B4-BE49-F238E27FC236}">
                <a16:creationId xmlns:a16="http://schemas.microsoft.com/office/drawing/2014/main" id="{6D90A716-1A22-9F72-C000-D7B89C570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68" y="3428999"/>
            <a:ext cx="2795233" cy="279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A14594A-C614-F333-24F6-A40F78EDBD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773274" cy="264523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22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</p:spTree>
    <p:extLst>
      <p:ext uri="{BB962C8B-B14F-4D97-AF65-F5344CB8AC3E}">
        <p14:creationId xmlns:p14="http://schemas.microsoft.com/office/powerpoint/2010/main" val="320843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CẢM ƠN!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lắng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3080" name="Picture 8" descr="A Special Thank You - Girlguiding Midlands">
            <a:extLst>
              <a:ext uri="{FF2B5EF4-FFF2-40B4-BE49-F238E27FC236}">
                <a16:creationId xmlns:a16="http://schemas.microsoft.com/office/drawing/2014/main" id="{1A9665FD-E815-CF58-4CE2-C172E36B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3471"/>
            <a:ext cx="6404610" cy="42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29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55F37BC-A1FC-53B4-2299-EEC054B03BCC}"/>
              </a:ext>
            </a:extLst>
          </p:cNvPr>
          <p:cNvSpPr/>
          <p:nvPr/>
        </p:nvSpPr>
        <p:spPr>
          <a:xfrm>
            <a:off x="2406268" y="174758"/>
            <a:ext cx="7500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 VIỆN CÔNG NGHỆ BƯU CHÍNH VIỄN THÔNG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D026AE-5DC1-D336-EDF7-BA194F584ABF}"/>
              </a:ext>
            </a:extLst>
          </p:cNvPr>
          <p:cNvSpPr/>
          <p:nvPr/>
        </p:nvSpPr>
        <p:spPr>
          <a:xfrm>
            <a:off x="3439062" y="584912"/>
            <a:ext cx="536467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NGHỆ THÔNG TIN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96BA99-AC6E-DA4F-195F-7663FEB21B3D}"/>
              </a:ext>
            </a:extLst>
          </p:cNvPr>
          <p:cNvSpPr/>
          <p:nvPr/>
        </p:nvSpPr>
        <p:spPr>
          <a:xfrm>
            <a:off x="3476744" y="1237929"/>
            <a:ext cx="535981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ĐỒ ÁN TỐT NGHIỆP</a:t>
            </a:r>
            <a:endParaRPr lang="en-US" sz="4000" b="1" cap="none" spc="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1E27454-6AC2-3494-54D9-E25BC67521ED}"/>
              </a:ext>
            </a:extLst>
          </p:cNvPr>
          <p:cNvSpPr txBox="1"/>
          <p:nvPr/>
        </p:nvSpPr>
        <p:spPr>
          <a:xfrm>
            <a:off x="293716" y="2239676"/>
            <a:ext cx="11604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ĐỀ TÀI: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XÂY DỰNG ỨNG DỤNG ANDROID ÔN THI TUYỂN SINH 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LỚP 10 HÀ NỘI MÔN TIẾNG ANH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au 18">
            <a:extLst>
              <a:ext uri="{FF2B5EF4-FFF2-40B4-BE49-F238E27FC236}">
                <a16:creationId xmlns:a16="http://schemas.microsoft.com/office/drawing/2014/main" id="{DC25C162-68B1-EDA6-22AE-4F9278F96284}"/>
              </a:ext>
            </a:extLst>
          </p:cNvPr>
          <p:cNvGraphicFramePr>
            <a:graphicFrameLocks noGrp="1"/>
          </p:cNvGraphicFramePr>
          <p:nvPr/>
        </p:nvGraphicFramePr>
        <p:xfrm>
          <a:off x="2358285" y="4424921"/>
          <a:ext cx="759673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8366">
                  <a:extLst>
                    <a:ext uri="{9D8B030D-6E8A-4147-A177-3AD203B41FA5}">
                      <a16:colId xmlns:a16="http://schemas.microsoft.com/office/drawing/2014/main" val="1775154160"/>
                    </a:ext>
                  </a:extLst>
                </a:gridCol>
                <a:gridCol w="3798366">
                  <a:extLst>
                    <a:ext uri="{9D8B030D-6E8A-4147-A177-3AD203B41FA5}">
                      <a16:colId xmlns:a16="http://schemas.microsoft.com/office/drawing/2014/main" val="562077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Giảng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hướng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dẫn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Th.S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Nguyễn Thị Thanh Thủy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99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 Đỗ Minh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975772"/>
                  </a:ext>
                </a:extLst>
              </a:tr>
            </a:tbl>
          </a:graphicData>
        </a:graphic>
      </p:graphicFrame>
      <p:sp>
        <p:nvSpPr>
          <p:cNvPr id="19" name="TextBox 12">
            <a:extLst>
              <a:ext uri="{FF2B5EF4-FFF2-40B4-BE49-F238E27FC236}">
                <a16:creationId xmlns:a16="http://schemas.microsoft.com/office/drawing/2014/main" id="{D80B1373-0765-7361-25DF-66C836AE45BD}"/>
              </a:ext>
            </a:extLst>
          </p:cNvPr>
          <p:cNvSpPr txBox="1"/>
          <p:nvPr/>
        </p:nvSpPr>
        <p:spPr>
          <a:xfrm>
            <a:off x="2875290" y="5986680"/>
            <a:ext cx="656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- 2023</a:t>
            </a:r>
            <a:endParaRPr lang="vi-VN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59A169-D45F-5D69-738B-6E6605084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6" y="285903"/>
            <a:ext cx="598017" cy="5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47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>
              <a:lnSpc>
                <a:spcPct val="110000"/>
              </a:lnSpc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KHẢO SÁT &amp; XÁC ĐỊNH 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YÊU CẦU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725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28">
            <a:extLst>
              <a:ext uri="{FF2B5EF4-FFF2-40B4-BE49-F238E27FC236}">
                <a16:creationId xmlns:a16="http://schemas.microsoft.com/office/drawing/2014/main" id="{6D53D300-6A02-35FD-6CF2-3D5AC37B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223417" cy="610863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53FBBEB9-D110-E050-663C-B44BFDA604B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1507321" cy="369332"/>
          </a:xfrm>
        </p:spPr>
        <p:txBody>
          <a:bodyPr/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100%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ED89ECE-DD0B-A699-1D28-479007A255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817845" cy="377304"/>
          </a:xfrm>
        </p:spPr>
        <p:txBody>
          <a:bodyPr/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Anh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buộc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44EAEAAD-96C3-564B-84F0-31142C6C1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39" name="Espace réservé du texte 38">
            <a:extLst>
              <a:ext uri="{FF2B5EF4-FFF2-40B4-BE49-F238E27FC236}">
                <a16:creationId xmlns:a16="http://schemas.microsoft.com/office/drawing/2014/main" id="{636C8F40-BA82-5E06-FE90-93D183CC86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D841489F-20EB-45AF-E37D-BFE2B4628E7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1862577" cy="377304"/>
          </a:xfrm>
        </p:spPr>
        <p:txBody>
          <a:bodyPr/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FA07082F-4354-336B-272D-59D8384176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5EA38FED-67E6-6A75-6CE6-B8180C0EDFE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EC52F3C9-95F2-4D1E-B603-0A45A69B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374" y="879063"/>
            <a:ext cx="5102865" cy="1132617"/>
          </a:xfrm>
          <a:prstGeom prst="rect">
            <a:avLst/>
          </a:prstGeom>
        </p:spPr>
      </p:pic>
      <p:pic>
        <p:nvPicPr>
          <p:cNvPr id="1026" name="Picture 2" descr="Ký ức Hà Nội: Nhớ những ngày ôn luyện ở &quot;lò luyện thi&quot;">
            <a:extLst>
              <a:ext uri="{FF2B5EF4-FFF2-40B4-BE49-F238E27FC236}">
                <a16:creationId xmlns:a16="http://schemas.microsoft.com/office/drawing/2014/main" id="{7CD7578A-57CE-A431-6537-F98D4F49C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90" y="858743"/>
            <a:ext cx="3398683" cy="212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bile Learning, HD Png Download , Transparent Png Image - PNGitem">
            <a:extLst>
              <a:ext uri="{FF2B5EF4-FFF2-40B4-BE49-F238E27FC236}">
                <a16:creationId xmlns:a16="http://schemas.microsoft.com/office/drawing/2014/main" id="{25784D3A-AF1E-FE5D-313A-C7D10BC70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806" y="416560"/>
            <a:ext cx="2765613" cy="31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C29F475-7971-9DE4-A216-0CE7ACD26BBD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64022" y="6332220"/>
            <a:ext cx="715487" cy="273853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4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</p:spTree>
    <p:extLst>
      <p:ext uri="{BB962C8B-B14F-4D97-AF65-F5344CB8AC3E}">
        <p14:creationId xmlns:p14="http://schemas.microsoft.com/office/powerpoint/2010/main" val="402104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/>
      <p:bldP spid="37" grpId="0" build="p"/>
      <p:bldP spid="36" grpId="0" build="p"/>
      <p:bldP spid="39" grpId="0" build="p"/>
      <p:bldP spid="43" grpId="0" build="p"/>
      <p:bldP spid="4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064AEB0-5C6A-DF18-E916-A41E4F384B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r="5842"/>
          <a:stretch>
            <a:fillRect/>
          </a:stretch>
        </p:blipFill>
        <p:spPr>
          <a:xfrm>
            <a:off x="6286502" y="879063"/>
            <a:ext cx="2659092" cy="3011145"/>
          </a:xfrm>
        </p:spPr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1E83DEEA-0F8A-F5B2-190F-855A4128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960F9AF-DB30-A1A4-9B4E-06F71F9C88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Android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miễn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88B0A16-DD2C-E426-A2CE-F3C8C851A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902" y="3224388"/>
            <a:ext cx="3107832" cy="3107832"/>
          </a:xfrm>
          <a:prstGeom prst="rect">
            <a:avLst/>
          </a:prstGeom>
        </p:spPr>
      </p:pic>
      <p:pic>
        <p:nvPicPr>
          <p:cNvPr id="2050" name="Picture 2" descr="Android (operating system) - Wikipedia">
            <a:extLst>
              <a:ext uri="{FF2B5EF4-FFF2-40B4-BE49-F238E27FC236}">
                <a16:creationId xmlns:a16="http://schemas.microsoft.com/office/drawing/2014/main" id="{5512047A-A20D-F650-0B1E-FAFE48C5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73" y="879063"/>
            <a:ext cx="2257115" cy="197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1F91B1B-075A-5242-D01A-9E4CC00D48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49" y="6332220"/>
            <a:ext cx="717291" cy="273853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5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</p:spTree>
    <p:extLst>
      <p:ext uri="{BB962C8B-B14F-4D97-AF65-F5344CB8AC3E}">
        <p14:creationId xmlns:p14="http://schemas.microsoft.com/office/powerpoint/2010/main" val="298890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84A9831-7DDF-E110-C01F-FEDC0C85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Android Jetpack · GitHub">
            <a:extLst>
              <a:ext uri="{FF2B5EF4-FFF2-40B4-BE49-F238E27FC236}">
                <a16:creationId xmlns:a16="http://schemas.microsoft.com/office/drawing/2014/main" id="{38CF9083-3B8C-3AD8-569A-112E30A8FF54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" b="1912"/>
          <a:stretch>
            <a:fillRect/>
          </a:stretch>
        </p:blipFill>
        <p:spPr bwMode="auto">
          <a:xfrm>
            <a:off x="6362700" y="2041525"/>
            <a:ext cx="2117725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texte 53">
            <a:extLst>
              <a:ext uri="{FF2B5EF4-FFF2-40B4-BE49-F238E27FC236}">
                <a16:creationId xmlns:a16="http://schemas.microsoft.com/office/drawing/2014/main" id="{A6A1A2C8-30BD-E375-264D-EF20C0A179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549" y="4402448"/>
            <a:ext cx="2133600" cy="205837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MVVM,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Repository &amp; Clean Architecture</a:t>
            </a:r>
          </a:p>
        </p:txBody>
      </p:sp>
      <p:pic>
        <p:nvPicPr>
          <p:cNvPr id="3078" name="Picture 6" descr="Latest stories published on Firebase Developers – Medium">
            <a:extLst>
              <a:ext uri="{FF2B5EF4-FFF2-40B4-BE49-F238E27FC236}">
                <a16:creationId xmlns:a16="http://schemas.microsoft.com/office/drawing/2014/main" id="{40840693-EB5F-1312-AD81-79E995E0DFFC}"/>
              </a:ext>
            </a:extLst>
          </p:cNvPr>
          <p:cNvPicPr>
            <a:picLocks noGrp="1" noChangeAspect="1" noChangeArrowheads="1"/>
          </p:cNvPicPr>
          <p:nvPr>
            <p:ph type="pic"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" b="1874"/>
          <a:stretch>
            <a:fillRect/>
          </a:stretch>
        </p:blipFill>
        <p:spPr bwMode="auto">
          <a:xfrm>
            <a:off x="9110663" y="2063750"/>
            <a:ext cx="21177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7A7FA4D-B662-5187-9C82-8FD91B76D5C2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 b="2400"/>
          <a:stretch>
            <a:fillRect/>
          </a:stretch>
        </p:blipFill>
        <p:spPr bwMode="auto">
          <a:xfrm>
            <a:off x="908050" y="2041525"/>
            <a:ext cx="2119313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A4CA274B-A3C3-F7DB-9988-92BB5027DD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2649" y="4402447"/>
            <a:ext cx="2128157" cy="205837"/>
          </a:xfrm>
        </p:spPr>
        <p:txBody>
          <a:bodyPr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Jetpack Compose &amp;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UDF</a:t>
            </a:r>
          </a:p>
        </p:txBody>
      </p:sp>
      <p:pic>
        <p:nvPicPr>
          <p:cNvPr id="3074" name="Picture 2" descr="Jetpack Compose: Update state from pointer input - Tabris">
            <a:extLst>
              <a:ext uri="{FF2B5EF4-FFF2-40B4-BE49-F238E27FC236}">
                <a16:creationId xmlns:a16="http://schemas.microsoft.com/office/drawing/2014/main" id="{3C8D2DB9-0330-9D95-EB2E-87F33B4D4F36}"/>
              </a:ext>
            </a:extLst>
          </p:cNvPr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7" b="5537"/>
          <a:stretch>
            <a:fillRect/>
          </a:stretch>
        </p:blipFill>
        <p:spPr bwMode="auto">
          <a:xfrm>
            <a:off x="3613150" y="2041525"/>
            <a:ext cx="2117725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Espace réservé du texte 68">
            <a:extLst>
              <a:ext uri="{FF2B5EF4-FFF2-40B4-BE49-F238E27FC236}">
                <a16:creationId xmlns:a16="http://schemas.microsoft.com/office/drawing/2014/main" id="{78C97E95-171D-ED4D-7607-233607C0CA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51292" y="4402446"/>
            <a:ext cx="2129245" cy="205837"/>
          </a:xfrm>
        </p:spPr>
        <p:txBody>
          <a:bodyPr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Hilt &amp;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Jetpack</a:t>
            </a:r>
          </a:p>
        </p:txBody>
      </p:sp>
      <p:sp>
        <p:nvSpPr>
          <p:cNvPr id="65" name="Espace réservé du texte 64">
            <a:extLst>
              <a:ext uri="{FF2B5EF4-FFF2-40B4-BE49-F238E27FC236}">
                <a16:creationId xmlns:a16="http://schemas.microsoft.com/office/drawing/2014/main" id="{CBD2C148-16AB-2913-C492-A2EA468A1D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99254" y="4402446"/>
            <a:ext cx="2129245" cy="205837"/>
          </a:xfrm>
        </p:spPr>
        <p:txBody>
          <a:bodyPr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Firebase Authentication &amp; Cloud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143900-7C73-7254-B620-B95A1766EF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698630" cy="292515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6</a:t>
            </a:fld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  <a:endParaRPr lang="fr-FR" sz="18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40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6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8B77B9DE-79AF-924F-2ED8-02AE7B54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589177" cy="61086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08849F49-3C1D-AD23-D72C-FC0517496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A32DF10-3172-46C0-28E1-28B40983D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BF0275F6-BFDA-0190-33AE-228FEBC790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2224BAE1-F7FD-613F-EE42-4FB2D295C6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0F0B76F4-7ACF-B84A-A2B5-694F5E1B28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4763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quên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Espace réservé du texte 27">
            <a:extLst>
              <a:ext uri="{FF2B5EF4-FFF2-40B4-BE49-F238E27FC236}">
                <a16:creationId xmlns:a16="http://schemas.microsoft.com/office/drawing/2014/main" id="{E3888C7C-8923-E05D-3AA7-52637B116C96}"/>
              </a:ext>
            </a:extLst>
          </p:cNvPr>
          <p:cNvSpPr txBox="1">
            <a:spLocks/>
          </p:cNvSpPr>
          <p:nvPr/>
        </p:nvSpPr>
        <p:spPr>
          <a:xfrm>
            <a:off x="6399647" y="4646996"/>
            <a:ext cx="4838700" cy="315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nhở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8E86D9-19DA-2BBB-89C4-41DD98AE147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64023" y="6332220"/>
            <a:ext cx="640842" cy="315915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7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</p:spTree>
    <p:extLst>
      <p:ext uri="{BB962C8B-B14F-4D97-AF65-F5344CB8AC3E}">
        <p14:creationId xmlns:p14="http://schemas.microsoft.com/office/powerpoint/2010/main" val="306941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4" grpId="0" build="p"/>
      <p:bldP spid="26" grpId="0" build="p"/>
      <p:bldP spid="28" grpId="0" build="p"/>
      <p:bldP spid="20" grpId="0" build="p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>
              <a:lnSpc>
                <a:spcPct val="110000"/>
              </a:lnSpc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PHÂN TÍCH &amp; THIẾT KẾ 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HỆ THỐNG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5758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208AF864-7687-9D9A-404C-915FA148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BD4ACCE-F239-FDCC-F6AE-DC8558BD6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1" y="1696510"/>
            <a:ext cx="9324975" cy="4429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782243-02F3-3446-0ACA-DB87F89CC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25" y="1563159"/>
            <a:ext cx="5467350" cy="4695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1C990D-6567-2DC6-448A-88DA8C8D2E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679968" cy="301845"/>
          </a:xfrm>
        </p:spPr>
        <p:txBody>
          <a:bodyPr/>
          <a:lstStyle/>
          <a:p>
            <a:pPr rtl="0"/>
            <a:fld id="{294A09A9-5501-47C1-A89A-A340965A2BE2}" type="slidenum">
              <a:rPr lang="fr-FR" sz="1800" noProof="0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9</a:t>
            </a:fld>
            <a:r>
              <a:rPr lang="fr-FR" sz="1800" noProof="0" dirty="0">
                <a:latin typeface="Arial" panose="020B0604020202020204" pitchFamily="34" charset="0"/>
                <a:cs typeface="Arial" panose="020B0604020202020204" pitchFamily="34" charset="0"/>
              </a:rPr>
              <a:t> / 24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83BBD3-5AC7-71E8-3EF6-E00F88EFBFB3}"/>
              </a:ext>
            </a:extLst>
          </p:cNvPr>
          <p:cNvSpPr txBox="1"/>
          <p:nvPr/>
        </p:nvSpPr>
        <p:spPr>
          <a:xfrm>
            <a:off x="5018314" y="6280902"/>
            <a:ext cx="306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D9F002C-FC7C-C769-181F-A29CD0EFB937}"/>
              </a:ext>
            </a:extLst>
          </p:cNvPr>
          <p:cNvSpPr txBox="1"/>
          <p:nvPr/>
        </p:nvSpPr>
        <p:spPr>
          <a:xfrm>
            <a:off x="4144347" y="6280902"/>
            <a:ext cx="558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rã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UC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D3A836-B4E6-BDC0-3F6C-0051BBC3A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24" y="2092045"/>
            <a:ext cx="4057650" cy="381952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43CD3F8-FE71-E9E1-9E10-52B6BBE281E7}"/>
              </a:ext>
            </a:extLst>
          </p:cNvPr>
          <p:cNvSpPr txBox="1"/>
          <p:nvPr/>
        </p:nvSpPr>
        <p:spPr>
          <a:xfrm>
            <a:off x="3422925" y="6258984"/>
            <a:ext cx="703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rã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UC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nhắc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nhở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1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9" grpId="0"/>
    </p:bldLst>
  </p:timing>
</p:sld>
</file>

<file path=ppt/theme/theme1.xml><?xml version="1.0" encoding="utf-8"?>
<a:theme xmlns:a="http://schemas.openxmlformats.org/drawingml/2006/main" name="Thè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4_TF78853419_Win32" id="{06DFD251-222A-4452-8496-9F2CF7E3DE5B}" vid="{41331B5A-6860-4ABD-9857-B75B07E7B568}"/>
    </a:ext>
  </a:extLst>
</a:theme>
</file>

<file path=ppt/theme/theme2.xml><?xml version="1.0" encoding="utf-8"?>
<a:theme xmlns:a="http://schemas.openxmlformats.org/drawingml/2006/main" name="Rétrospective">
  <a:themeElements>
    <a:clrScheme name="Personnalisé 4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F5DF0B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annuelle – Géométrique</Template>
  <TotalTime>784</TotalTime>
  <Words>674</Words>
  <Application>Microsoft Office PowerPoint</Application>
  <PresentationFormat>Grand écran</PresentationFormat>
  <Paragraphs>110</Paragraphs>
  <Slides>24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Franklin Gothic Book</vt:lpstr>
      <vt:lpstr>Franklin Gothic Demi</vt:lpstr>
      <vt:lpstr>Wingdings</vt:lpstr>
      <vt:lpstr>Thème1</vt:lpstr>
      <vt:lpstr>Rétrospective</vt:lpstr>
      <vt:lpstr>Présentation PowerPoint</vt:lpstr>
      <vt:lpstr>Nội dung</vt:lpstr>
      <vt:lpstr>KHẢO SÁT &amp; XÁC ĐỊNH  YÊU CẦU</vt:lpstr>
      <vt:lpstr>Giới thiệu bài toán</vt:lpstr>
      <vt:lpstr>Nội dung đề tài</vt:lpstr>
      <vt:lpstr>Công nghệ và Kỹ thuật</vt:lpstr>
      <vt:lpstr>Chức năng ứng dụng</vt:lpstr>
      <vt:lpstr>PHÂN TÍCH &amp; THIẾT KẾ  HỆ THỐNG</vt:lpstr>
      <vt:lpstr>Biểu đồ Use Case</vt:lpstr>
      <vt:lpstr>Kịch bản</vt:lpstr>
      <vt:lpstr>Biểu đồ lớp phân tích</vt:lpstr>
      <vt:lpstr>Biểu đồ tuần tự</vt:lpstr>
      <vt:lpstr>Biểu đồ gói tổng quát</vt:lpstr>
      <vt:lpstr>Biểu đồ lớp thực thể pha thiết kế</vt:lpstr>
      <vt:lpstr>Thiết kế mô hình lưu trữ dữ liệu</vt:lpstr>
      <vt:lpstr>CÀI ĐẶT &amp;  THỬ NGHIỆM  ỨNG DỤNG</vt:lpstr>
      <vt:lpstr>Cơ sở dữ liệu của hệ thống</vt:lpstr>
      <vt:lpstr>Một số hình ảnh giao diện</vt:lpstr>
      <vt:lpstr>Một số hình ảnh giao diện</vt:lpstr>
      <vt:lpstr>KẾT LUẬN</vt:lpstr>
      <vt:lpstr>Kết quả đạt được</vt:lpstr>
      <vt:lpstr>Hạn chế &amp; Hướng phát triển</vt:lpstr>
      <vt:lpstr>CẢM ƠN!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Trần Đỗ Minh</dc:creator>
  <cp:lastModifiedBy>Trần Đỗ Minh</cp:lastModifiedBy>
  <cp:revision>53</cp:revision>
  <dcterms:created xsi:type="dcterms:W3CDTF">2022-12-28T10:37:51Z</dcterms:created>
  <dcterms:modified xsi:type="dcterms:W3CDTF">2023-01-12T17:27:18Z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